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oboto Slab"/>
      <p:regular r:id="rId17"/>
    </p:embeddedFont>
    <p:embeddedFont>
      <p:font typeface="Roboto Slab"/>
      <p:regular r:id="rId18"/>
    </p:embeddedFont>
    <p:embeddedFont>
      <p:font typeface="Roboto"/>
      <p:regular r:id="rId19"/>
    </p:embeddedFont>
    <p:embeddedFont>
      <p:font typeface="Roboto"/>
      <p:regular r:id="rId20"/>
    </p:embeddedFont>
    <p:embeddedFont>
      <p:font typeface="Roboto"/>
      <p:regular r:id="rId21"/>
    </p:embeddedFont>
    <p:embeddedFont>
      <p:font typeface="Robo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5-1.png>
</file>

<file path=ppt/media/image-6-1.png>
</file>

<file path=ppt/media/image-6-2.png>
</file>

<file path=ppt/media/image-6-3.png>
</file>

<file path=ppt/media/image-7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408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Deep Learning Activation Functions and Optimizers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94180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presentation will explore various activation functions used in deep learning, their properties, advantages, and disadvantages. We will also delve into popular optimization algorithms used to train deep neural networks.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665470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673090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648563"/>
            <a:ext cx="188845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5213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by Pankaj Patil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88682"/>
            <a:ext cx="666726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Optimization Algorithms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050971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180148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Adadelta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357318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Adaptive learning rate, no manual tuning.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42021" y="2050971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128498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Adagrad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742021" y="3573185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Per-dimension adaptation, handles sparse data.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5092779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180148" y="61245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Adam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93790" y="6614993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Combines Momentum and RMSProp, efficient and adaptable.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742021" y="5092779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5850" dirty="0"/>
          </a:p>
        </p:txBody>
      </p:sp>
      <p:sp>
        <p:nvSpPr>
          <p:cNvPr id="14" name="Text 11"/>
          <p:cNvSpPr/>
          <p:nvPr/>
        </p:nvSpPr>
        <p:spPr>
          <a:xfrm>
            <a:off x="4989195" y="6124575"/>
            <a:ext cx="31138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Batch Gradient Descent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742021" y="6614993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Full batch update, slow but accurate.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77076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Sigmoid Activation Function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Properties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Range: (0, 1)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Smooth and Continuous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S-shaped Curve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Use Cases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Binary Classification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Probabilistic Outputs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Hidden Layers (Historically)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4157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Vanishing Gradient Problem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415444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6465213" y="4239458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41544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Sigmoid's Issue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644866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Saturated regions near 0 or 1 result in small gradients.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415444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9" name="Text 6"/>
          <p:cNvSpPr/>
          <p:nvPr/>
        </p:nvSpPr>
        <p:spPr>
          <a:xfrm>
            <a:off x="10333077" y="4239458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4154448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Backpropagation Impact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999196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Small gradients multiply, leading to negligible weight updates in earlier layers.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0966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Zero-Centric Activation Functions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Sigmoid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 zero-centric, output range (0, 1), always positive.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Tanh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Zero-centric, output range (-1, 1), balanced positive and negative values.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91176"/>
            <a:ext cx="690812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Tanh Activation Function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740116"/>
            <a:ext cx="6408063" cy="2633543"/>
          </a:xfrm>
          <a:prstGeom prst="roundRect">
            <a:avLst>
              <a:gd name="adj" fmla="val 1292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49669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Properties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457349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Range: (-1, 1)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0604" y="5899547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Zero-Centered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0604" y="6341745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Smooth and Continuous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20604" y="6783943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Steep Regions Near 0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8667" y="4740116"/>
            <a:ext cx="6408063" cy="2633543"/>
          </a:xfrm>
          <a:prstGeom prst="roundRect">
            <a:avLst>
              <a:gd name="adj" fmla="val 1292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7655481" y="49669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Use Cases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655481" y="5457349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Hidden Layers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655481" y="5899547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Sequence Models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655481" y="6341745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 Scaling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22026"/>
            <a:ext cx="691896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ReLU Activation Function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970967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7647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Advantages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255175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Avoids Vanishing Gradient Problem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5060275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Computationally Efficient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5502473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Sparsity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793790" y="5944672"/>
            <a:ext cx="36080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Faster Training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2970967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4742021" y="376475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Disadvantages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4742021" y="4255175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Dying ReLU Problem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4742021" y="4697373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Not Zero-Centered</a:t>
            </a:r>
            <a:endParaRPr lang="en-US" sz="1750" dirty="0"/>
          </a:p>
        </p:txBody>
      </p:sp>
      <p:sp>
        <p:nvSpPr>
          <p:cNvPr id="14" name="Text 9"/>
          <p:cNvSpPr/>
          <p:nvPr/>
        </p:nvSpPr>
        <p:spPr>
          <a:xfrm>
            <a:off x="4742021" y="5139571"/>
            <a:ext cx="3608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Unbounded Output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2231" y="577810"/>
            <a:ext cx="7694652" cy="626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Leaky ReLU Activation Function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991672" y="1505664"/>
            <a:ext cx="22860" cy="6146125"/>
          </a:xfrm>
          <a:prstGeom prst="roundRect">
            <a:avLst>
              <a:gd name="adj" fmla="val 131667"/>
            </a:avLst>
          </a:prstGeom>
          <a:solidFill>
            <a:srgbClr val="CFD2D8"/>
          </a:solidFill>
          <a:ln/>
        </p:spPr>
      </p:sp>
      <p:sp>
        <p:nvSpPr>
          <p:cNvPr id="5" name="Shape 2"/>
          <p:cNvSpPr/>
          <p:nvPr/>
        </p:nvSpPr>
        <p:spPr>
          <a:xfrm>
            <a:off x="1205925" y="1945481"/>
            <a:ext cx="702231" cy="22860"/>
          </a:xfrm>
          <a:prstGeom prst="roundRect">
            <a:avLst>
              <a:gd name="adj" fmla="val 131667"/>
            </a:avLst>
          </a:prstGeom>
          <a:solidFill>
            <a:srgbClr val="CFD2D8"/>
          </a:solidFill>
          <a:ln/>
        </p:spPr>
      </p:sp>
      <p:sp>
        <p:nvSpPr>
          <p:cNvPr id="6" name="Shape 3"/>
          <p:cNvSpPr/>
          <p:nvPr/>
        </p:nvSpPr>
        <p:spPr>
          <a:xfrm>
            <a:off x="777419" y="1731288"/>
            <a:ext cx="451366" cy="451366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7" name="Text 4"/>
          <p:cNvSpPr/>
          <p:nvPr/>
        </p:nvSpPr>
        <p:spPr>
          <a:xfrm>
            <a:off x="941010" y="1806416"/>
            <a:ext cx="124063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106692" y="1706285"/>
            <a:ext cx="2508171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Leaky ReLU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106692" y="2140148"/>
            <a:ext cx="6335078" cy="6419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Addresses the dying ReLU problem by allowing a small gradient for negative inputs.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205925" y="3623191"/>
            <a:ext cx="702231" cy="22860"/>
          </a:xfrm>
          <a:prstGeom prst="roundRect">
            <a:avLst>
              <a:gd name="adj" fmla="val 131667"/>
            </a:avLst>
          </a:prstGeom>
          <a:solidFill>
            <a:srgbClr val="CFD2D8"/>
          </a:solidFill>
          <a:ln/>
        </p:spPr>
      </p:sp>
      <p:sp>
        <p:nvSpPr>
          <p:cNvPr id="11" name="Shape 8"/>
          <p:cNvSpPr/>
          <p:nvPr/>
        </p:nvSpPr>
        <p:spPr>
          <a:xfrm>
            <a:off x="777419" y="3408998"/>
            <a:ext cx="451366" cy="451366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12" name="Text 9"/>
          <p:cNvSpPr/>
          <p:nvPr/>
        </p:nvSpPr>
        <p:spPr>
          <a:xfrm>
            <a:off x="919936" y="3484126"/>
            <a:ext cx="166211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106692" y="3383994"/>
            <a:ext cx="2508171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Properties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106692" y="3817858"/>
            <a:ext cx="6335078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Range: (-∞, ∞)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2106692" y="4208978"/>
            <a:ext cx="6335078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Small Slope for Negative Values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2106692" y="4600099"/>
            <a:ext cx="6335078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Non-Linearity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2106692" y="4991219"/>
            <a:ext cx="6335078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Computational Efficiency</a:t>
            </a:r>
            <a:endParaRPr lang="en-US" sz="1550" dirty="0"/>
          </a:p>
        </p:txBody>
      </p:sp>
      <p:sp>
        <p:nvSpPr>
          <p:cNvPr id="18" name="Shape 15"/>
          <p:cNvSpPr/>
          <p:nvPr/>
        </p:nvSpPr>
        <p:spPr>
          <a:xfrm>
            <a:off x="1205925" y="6153269"/>
            <a:ext cx="702231" cy="22860"/>
          </a:xfrm>
          <a:prstGeom prst="roundRect">
            <a:avLst>
              <a:gd name="adj" fmla="val 131667"/>
            </a:avLst>
          </a:prstGeom>
          <a:solidFill>
            <a:srgbClr val="CFD2D8"/>
          </a:solidFill>
          <a:ln/>
        </p:spPr>
      </p:sp>
      <p:sp>
        <p:nvSpPr>
          <p:cNvPr id="19" name="Shape 16"/>
          <p:cNvSpPr/>
          <p:nvPr/>
        </p:nvSpPr>
        <p:spPr>
          <a:xfrm>
            <a:off x="777419" y="5939076"/>
            <a:ext cx="451366" cy="451366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20" name="Text 17"/>
          <p:cNvSpPr/>
          <p:nvPr/>
        </p:nvSpPr>
        <p:spPr>
          <a:xfrm>
            <a:off x="921841" y="6014204"/>
            <a:ext cx="162520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350" dirty="0"/>
          </a:p>
        </p:txBody>
      </p:sp>
      <p:sp>
        <p:nvSpPr>
          <p:cNvPr id="21" name="Text 18"/>
          <p:cNvSpPr/>
          <p:nvPr/>
        </p:nvSpPr>
        <p:spPr>
          <a:xfrm>
            <a:off x="2106692" y="5914073"/>
            <a:ext cx="2508171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Use Cases</a:t>
            </a:r>
            <a:endParaRPr lang="en-US" sz="1950" dirty="0"/>
          </a:p>
        </p:txBody>
      </p:sp>
      <p:sp>
        <p:nvSpPr>
          <p:cNvPr id="22" name="Text 19"/>
          <p:cNvSpPr/>
          <p:nvPr/>
        </p:nvSpPr>
        <p:spPr>
          <a:xfrm>
            <a:off x="2106692" y="6347936"/>
            <a:ext cx="6335078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Hidden Layers</a:t>
            </a:r>
            <a:endParaRPr lang="en-US" sz="1550" dirty="0"/>
          </a:p>
        </p:txBody>
      </p:sp>
      <p:sp>
        <p:nvSpPr>
          <p:cNvPr id="23" name="Text 20"/>
          <p:cNvSpPr/>
          <p:nvPr/>
        </p:nvSpPr>
        <p:spPr>
          <a:xfrm>
            <a:off x="2106692" y="6739057"/>
            <a:ext cx="6335078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Convolutional Neural Networks</a:t>
            </a:r>
            <a:endParaRPr lang="en-US" sz="1550" dirty="0"/>
          </a:p>
        </p:txBody>
      </p:sp>
      <p:sp>
        <p:nvSpPr>
          <p:cNvPr id="24" name="Text 21"/>
          <p:cNvSpPr/>
          <p:nvPr/>
        </p:nvSpPr>
        <p:spPr>
          <a:xfrm>
            <a:off x="2106692" y="7130177"/>
            <a:ext cx="6335078" cy="320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Reinforcement Learning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34628"/>
            <a:ext cx="72780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PReLU Activation Function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47430" y="1997035"/>
            <a:ext cx="1614011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5976" y="2585680"/>
            <a:ext cx="11680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088255" y="2473285"/>
            <a:ext cx="21253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Learnable Slope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18115" y="3317081"/>
            <a:ext cx="8861822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424" y="3360658"/>
            <a:ext cx="3228022" cy="130694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6092" y="3787378"/>
            <a:ext cx="15656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895261" y="3587472"/>
            <a:ext cx="8386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Range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895261" y="4077891"/>
            <a:ext cx="8386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(-∞, ∞)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725120" y="4680704"/>
            <a:ext cx="8054816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418" y="4724281"/>
            <a:ext cx="4842034" cy="1306949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77878" y="5151001"/>
            <a:ext cx="15311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6702266" y="5200531"/>
            <a:ext cx="18928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Non-Linearity</a:t>
            </a:r>
            <a:endParaRPr lang="en-US" sz="2200" dirty="0"/>
          </a:p>
        </p:txBody>
      </p:sp>
      <p:sp>
        <p:nvSpPr>
          <p:cNvPr id="15" name="Shape 10"/>
          <p:cNvSpPr/>
          <p:nvPr/>
        </p:nvSpPr>
        <p:spPr>
          <a:xfrm>
            <a:off x="6532126" y="6044327"/>
            <a:ext cx="7247811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4" y="6087904"/>
            <a:ext cx="6456164" cy="130694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3972163" y="6514624"/>
            <a:ext cx="16430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7509272" y="6564154"/>
            <a:ext cx="13598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Flexibility</a:t>
            </a:r>
            <a:endParaRPr lang="en-US" sz="2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9617"/>
            <a:ext cx="77425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Softmax Activation Function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912025"/>
            <a:ext cx="1630323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338745"/>
            <a:ext cx="11680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2650927" y="21388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Range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2650927" y="2629257"/>
            <a:ext cx="35844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(0, 1), sum of probabilities equals 1.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2537460" y="3203734"/>
            <a:ext cx="11185803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332321"/>
            <a:ext cx="3260646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  <a:ln/>
        </p:spPr>
      </p:sp>
      <p:sp>
        <p:nvSpPr>
          <p:cNvPr id="9" name="Text 7"/>
          <p:cNvSpPr/>
          <p:nvPr/>
        </p:nvSpPr>
        <p:spPr>
          <a:xfrm>
            <a:off x="1020604" y="3759041"/>
            <a:ext cx="15656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4281249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Interpretability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4281249" y="4049554"/>
            <a:ext cx="43313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Outputs can be interpreted as probabilities.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4167783" y="4624030"/>
            <a:ext cx="9555480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4752618"/>
            <a:ext cx="4890968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  <a:ln/>
        </p:spPr>
      </p:sp>
      <p:sp>
        <p:nvSpPr>
          <p:cNvPr id="14" name="Text 12"/>
          <p:cNvSpPr/>
          <p:nvPr/>
        </p:nvSpPr>
        <p:spPr>
          <a:xfrm>
            <a:off x="1020604" y="5179338"/>
            <a:ext cx="15311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5911572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Differentiability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5911572" y="5469850"/>
            <a:ext cx="29722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Suitable for backpropagation.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5798106" y="6044327"/>
            <a:ext cx="7925157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sp>
        <p:nvSpPr>
          <p:cNvPr id="18" name="Shape 16"/>
          <p:cNvSpPr/>
          <p:nvPr/>
        </p:nvSpPr>
        <p:spPr>
          <a:xfrm>
            <a:off x="793790" y="6172914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E9ECF2"/>
          </a:solidFill>
          <a:ln/>
        </p:spPr>
      </p:sp>
      <p:sp>
        <p:nvSpPr>
          <p:cNvPr id="19" name="Text 17"/>
          <p:cNvSpPr/>
          <p:nvPr/>
        </p:nvSpPr>
        <p:spPr>
          <a:xfrm>
            <a:off x="1020604" y="6599634"/>
            <a:ext cx="16430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542014" y="6399728"/>
            <a:ext cx="37670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Amplification of Differences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7542014" y="6890147"/>
            <a:ext cx="40014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Emphasizes differences between logits.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2025-01-20T17:06:53Z</dcterms:created>
  <dcterms:modified xsi:type="dcterms:W3CDTF">2025-01-20T17:06:53Z</dcterms:modified>
</cp:coreProperties>
</file>